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56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4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Open Sans Extra Bold" panose="020B0604020202020204" charset="0"/>
      <p:regular r:id="rId24"/>
    </p:embeddedFont>
    <p:embeddedFont>
      <p:font typeface="Aileron Regular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3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48100"/>
            <a:ext cx="3804974" cy="1711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3848100"/>
            <a:ext cx="3924429" cy="17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46334" y="6530420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5E17EB"/>
                </a:solidFill>
                <a:latin typeface="Arimo Bold"/>
              </a:rPr>
              <a:t>Doctors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5356" y="319345"/>
            <a:ext cx="6572644" cy="6237046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9070" r="15" b="-29069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5760" y="3500284"/>
            <a:ext cx="3017828" cy="30178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5760" y="7016195"/>
            <a:ext cx="3017828" cy="30178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55728" y="8568171"/>
            <a:ext cx="1465852" cy="146585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139238" y="4980622"/>
            <a:ext cx="95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092684" y="4450674"/>
            <a:ext cx="350045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224"/>
              </a:lnSpc>
              <a:defRPr sz="3731">
                <a:solidFill>
                  <a:srgbClr val="000000"/>
                </a:solidFill>
                <a:latin typeface="Open Sans Extra Bold Bold"/>
              </a:defRPr>
            </a:lvl1pPr>
          </a:lstStyle>
          <a:p>
            <a:r>
              <a:rPr lang="en-US" dirty="0" smtClean="0">
                <a:latin typeface="Open Sans Extra Bold"/>
              </a:rPr>
              <a:t>View/</a:t>
            </a:r>
            <a:r>
              <a:rPr lang="en-US" dirty="0" smtClean="0"/>
              <a:t> </a:t>
            </a:r>
            <a:r>
              <a:rPr lang="en-US" dirty="0">
                <a:latin typeface="Open Sans Extra Bold"/>
              </a:rPr>
              <a:t>Cancel</a:t>
            </a:r>
            <a:r>
              <a:rPr lang="en-US" dirty="0"/>
              <a:t> </a:t>
            </a:r>
          </a:p>
          <a:p>
            <a:r>
              <a:rPr lang="en-US" dirty="0">
                <a:latin typeface="Open Sans Extra Bold"/>
              </a:rPr>
              <a:t>Appointments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97306" y="7832283"/>
            <a:ext cx="534193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3731" dirty="0" smtClean="0">
                <a:solidFill>
                  <a:srgbClr val="000000"/>
                </a:solidFill>
                <a:latin typeface="Open Sans Extra Bold"/>
              </a:rPr>
              <a:t>Upload medical reports</a:t>
            </a:r>
            <a:endParaRPr lang="en-US" sz="373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5760" y="233415"/>
            <a:ext cx="3017828" cy="3017828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4284008" y="1376750"/>
            <a:ext cx="5441374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View Patients' History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356756">
            <a:off x="-2639769" y="-3047803"/>
            <a:ext cx="8294321" cy="970096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79338"/>
            <a:ext cx="4890895" cy="4641167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681" r="15" b="-2679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27812" y="179338"/>
            <a:ext cx="3017828" cy="301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27812" y="3634586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027812" y="6874954"/>
            <a:ext cx="3017828" cy="301782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24440" y="-28575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000000"/>
                </a:solidFill>
                <a:latin typeface="Arimo Bold"/>
              </a:rPr>
              <a:t>The Admin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37901" y="984745"/>
            <a:ext cx="8207466" cy="820746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848367" y="1322673"/>
            <a:ext cx="5481046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Add Doctors / Patients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86194" y="4438515"/>
            <a:ext cx="7360543" cy="12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Update/ Modify/ Edit Doctors’ and patients’ information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6194" y="7691042"/>
            <a:ext cx="7360543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  <a:spcBef>
                <a:spcPct val="0"/>
              </a:spcBef>
            </a:pPr>
            <a:r>
              <a:rPr lang="en-US" sz="3731">
                <a:solidFill>
                  <a:srgbClr val="000000"/>
                </a:solidFill>
                <a:latin typeface="Open Sans Extra Bold"/>
              </a:rPr>
              <a:t>View all registered users</a:t>
            </a:r>
          </a:p>
        </p:txBody>
      </p:sp>
    </p:spTree>
    <p:extLst>
      <p:ext uri="{BB962C8B-B14F-4D97-AF65-F5344CB8AC3E}">
        <p14:creationId xmlns:p14="http://schemas.microsoft.com/office/powerpoint/2010/main" val="2015104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356756">
            <a:off x="-2639769" y="-3047803"/>
            <a:ext cx="8294321" cy="970096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79338"/>
            <a:ext cx="4890895" cy="4641167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681" r="15" b="-2679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27812" y="179338"/>
            <a:ext cx="3017828" cy="301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27812" y="3634586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027812" y="6874954"/>
            <a:ext cx="3017828" cy="301782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224440" y="-28575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000000"/>
                </a:solidFill>
                <a:latin typeface="Arimo Bold"/>
              </a:rPr>
              <a:t>The Admin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86194" y="1437099"/>
            <a:ext cx="7360543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  <a:spcBef>
                <a:spcPct val="0"/>
              </a:spcBef>
            </a:pPr>
            <a:r>
              <a:rPr lang="en-US" sz="3731">
                <a:solidFill>
                  <a:srgbClr val="000000"/>
                </a:solidFill>
                <a:latin typeface="Open Sans Extra Bold"/>
              </a:rPr>
              <a:t>View made Appointments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17081" y="8018289"/>
            <a:ext cx="4301374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  <a:spcBef>
                <a:spcPct val="0"/>
              </a:spcBef>
            </a:pPr>
            <a:r>
              <a:rPr lang="en-US" sz="3731">
                <a:solidFill>
                  <a:srgbClr val="000000"/>
                </a:solidFill>
                <a:latin typeface="Open Sans Extra Bold"/>
              </a:rPr>
              <a:t>View Complaints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270" y="5057775"/>
            <a:ext cx="7360543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24"/>
              </a:lnSpc>
              <a:spcBef>
                <a:spcPct val="0"/>
              </a:spcBef>
            </a:pPr>
            <a:r>
              <a:rPr lang="en-US" sz="3731">
                <a:solidFill>
                  <a:srgbClr val="000000"/>
                </a:solidFill>
                <a:latin typeface="Open Sans Extra Bold"/>
              </a:rPr>
              <a:t>View / Modify his profile</a:t>
            </a:r>
          </a:p>
        </p:txBody>
      </p:sp>
    </p:spTree>
    <p:extLst>
      <p:ext uri="{BB962C8B-B14F-4D97-AF65-F5344CB8AC3E}">
        <p14:creationId xmlns:p14="http://schemas.microsoft.com/office/powerpoint/2010/main" val="160102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60888">
            <a:off x="-793517" y="-1650250"/>
            <a:ext cx="9975175" cy="1166687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1789" y="1654415"/>
            <a:ext cx="7353646" cy="6978171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11267" t="-19" r="-30949" b="-1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103543">
            <a:off x="16329669" y="-1898877"/>
            <a:ext cx="3916663" cy="45808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84778" y="362994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FF1616"/>
                </a:solidFill>
                <a:latin typeface="Arimo Bold"/>
              </a:rPr>
              <a:t>Volunteers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41472" y="1028700"/>
            <a:ext cx="3017828" cy="301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18408" y="3077467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241472" y="5143500"/>
            <a:ext cx="3017828" cy="30178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18408" y="7064355"/>
            <a:ext cx="3017828" cy="3017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60888">
            <a:off x="8606192" y="-2815701"/>
            <a:ext cx="10968811" cy="1282901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091940" y="724667"/>
            <a:ext cx="7353646" cy="6978171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2622" t="-19" r="-114360" b="-18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167799">
            <a:off x="-1395515" y="-1700024"/>
            <a:ext cx="3916663" cy="45808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00672" y="238892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 dirty="0">
                <a:solidFill>
                  <a:srgbClr val="008037"/>
                </a:solidFill>
                <a:latin typeface="Arimo Bold"/>
              </a:rPr>
              <a:t>Supporters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8895" y="4542020"/>
            <a:ext cx="3017828" cy="301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5777" y="6652414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8387271">
            <a:off x="3978203" y="5143500"/>
            <a:ext cx="3017828" cy="30178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7858" y="2704839"/>
            <a:ext cx="3017828" cy="3017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36591" y="1028700"/>
            <a:ext cx="4814817" cy="4568974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21333" t="-19" r="-21321" b="-18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444483" y="4689326"/>
            <a:ext cx="4814817" cy="4568974"/>
            <a:chOff x="0" y="0"/>
            <a:chExt cx="2636520" cy="2501900"/>
          </a:xfrm>
        </p:grpSpPr>
        <p:sp>
          <p:nvSpPr>
            <p:cNvPr id="5" name="Freeform 5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42669" t="-19" r="15" b="-18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4689326"/>
            <a:ext cx="4814817" cy="4568974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56566" t="-19" r="-12951" b="-18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75843" y="5611434"/>
            <a:ext cx="4675566" cy="467556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5"/>
          <p:cNvSpPr txBox="1"/>
          <p:nvPr/>
        </p:nvSpPr>
        <p:spPr>
          <a:xfrm>
            <a:off x="6705558" y="80584"/>
            <a:ext cx="5006340" cy="83260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solidFill>
                  <a:schemeClr val="bg1"/>
                </a:solidFill>
                <a:latin typeface="Arimo Bold"/>
              </a:rPr>
              <a:t>Extreme Fatigue</a:t>
            </a:r>
            <a:endParaRPr lang="en-US" sz="7200" spc="120" dirty="0">
              <a:solidFill>
                <a:schemeClr val="bg1"/>
              </a:solidFill>
              <a:latin typeface="Arimo 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752600" y="3619500"/>
            <a:ext cx="3793383" cy="83260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solidFill>
                  <a:schemeClr val="bg1"/>
                </a:solidFill>
                <a:latin typeface="Arimo Bold"/>
              </a:rPr>
              <a:t>Depression</a:t>
            </a:r>
            <a:endParaRPr lang="en-US" sz="7200" spc="120" dirty="0">
              <a:solidFill>
                <a:schemeClr val="bg1"/>
              </a:solidFill>
              <a:latin typeface="Arimo Bold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3944600" y="3619500"/>
            <a:ext cx="2450269" cy="83260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solidFill>
                  <a:schemeClr val="bg1"/>
                </a:solidFill>
                <a:latin typeface="Arimo Bold"/>
              </a:rPr>
              <a:t>Anxiety</a:t>
            </a:r>
            <a:endParaRPr lang="en-US" sz="7200" spc="120" dirty="0">
              <a:solidFill>
                <a:schemeClr val="bg1"/>
              </a:solidFill>
              <a:latin typeface="Arimo 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0" y="1368952"/>
            <a:ext cx="5333695" cy="533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859081">
            <a:off x="-15055" y="-4095448"/>
            <a:ext cx="19183694" cy="2243706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71176" y="1028700"/>
            <a:ext cx="4814817" cy="4568974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21333" t="-19" r="-21321" b="-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984200" y="4914900"/>
            <a:ext cx="4814817" cy="4568974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-13374" t="-19" r="-13362" b="-18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799909" y="4000500"/>
            <a:ext cx="4814817" cy="4568974"/>
            <a:chOff x="0" y="0"/>
            <a:chExt cx="2636520" cy="2501900"/>
          </a:xfrm>
        </p:grpSpPr>
        <p:sp>
          <p:nvSpPr>
            <p:cNvPr id="8" name="Freeform 8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6457" t="-19" r="-6445" b="-18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143428" y="193541"/>
            <a:ext cx="6496363" cy="4418482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143428" y="3688693"/>
            <a:ext cx="4572000" cy="923330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solidFill>
                  <a:srgbClr val="00C85A"/>
                </a:solidFill>
                <a:latin typeface="Arimo Bold"/>
              </a:rPr>
              <a:t> Registered</a:t>
            </a:r>
            <a:r>
              <a:rPr lang="en-US" sz="4800" spc="120" dirty="0" smtClean="0">
                <a:solidFill>
                  <a:schemeClr val="bg1"/>
                </a:solidFill>
                <a:latin typeface="Arimo Bold"/>
              </a:rPr>
              <a:t> </a:t>
            </a:r>
            <a:r>
              <a:rPr lang="en-US" sz="4800" dirty="0" smtClean="0">
                <a:solidFill>
                  <a:srgbClr val="00C85A"/>
                </a:solidFill>
              </a:rPr>
              <a:t>✅</a:t>
            </a:r>
            <a:endParaRPr lang="en-US" sz="4800" b="1" dirty="0">
              <a:solidFill>
                <a:srgbClr val="00C85A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722866" y="5709546"/>
            <a:ext cx="5056170" cy="175593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latin typeface="Arimo Bold"/>
              </a:rPr>
              <a:t>Easy Experience</a:t>
            </a:r>
            <a:endParaRPr lang="en-US" sz="4800" spc="120" dirty="0">
              <a:latin typeface="Arimo Bold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6575360" y="8420100"/>
            <a:ext cx="6854068" cy="1846659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20" dirty="0" smtClean="0">
                <a:latin typeface="Arimo Bold"/>
              </a:rPr>
              <a:t>Simple for children and their Families</a:t>
            </a:r>
            <a:endParaRPr lang="en-US" sz="4800" spc="120" dirty="0">
              <a:latin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873" t="11476" r="4278" b="2260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43637" y="4942637"/>
            <a:ext cx="4315663" cy="4315663"/>
          </a:xfrm>
          <a:prstGeom prst="rect">
            <a:avLst/>
          </a:prstGeom>
          <a:effectLst>
            <a:glow rad="1295400">
              <a:schemeClr val="accent2">
                <a:satMod val="175000"/>
                <a:alpha val="55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900"/>
            <a:ext cx="7818941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25" y="6134100"/>
            <a:ext cx="3690090" cy="3690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4420" y="8913560"/>
            <a:ext cx="598170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 dirty="0" smtClean="0">
                <a:latin typeface="Arimo Bold"/>
              </a:rPr>
              <a:t>  Data are Lost</a:t>
            </a:r>
            <a:endParaRPr lang="en-US" sz="6000" spc="120" dirty="0">
              <a:latin typeface="Arimo Bold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089660" y="2030219"/>
            <a:ext cx="3657601" cy="797591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3600" spc="120" dirty="0">
                <a:latin typeface="Arimo Bold"/>
              </a:rPr>
              <a:t>F</a:t>
            </a:r>
            <a:r>
              <a:rPr lang="en-US" sz="3600" spc="120" dirty="0" smtClean="0">
                <a:latin typeface="Arimo Bold"/>
              </a:rPr>
              <a:t>rustrating</a:t>
            </a:r>
            <a:endParaRPr lang="en-US" sz="5400" spc="120" dirty="0">
              <a:latin typeface="Arimo Bold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5649782" y="981151"/>
            <a:ext cx="3253739" cy="1846659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400" spc="120" dirty="0" smtClean="0">
                <a:latin typeface="Arimo Bold"/>
              </a:rPr>
              <a:t>Time </a:t>
            </a:r>
            <a:r>
              <a:rPr lang="en-US" sz="3600" spc="120" dirty="0" smtClean="0">
                <a:latin typeface="Arimo Bold"/>
              </a:rPr>
              <a:t>Consuming</a:t>
            </a:r>
            <a:endParaRPr lang="en-US" sz="4400" spc="120" dirty="0">
              <a:latin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8" y="800100"/>
            <a:ext cx="8115300" cy="4572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859081">
            <a:off x="979013" y="3367282"/>
            <a:ext cx="6831030" cy="79895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13848"/>
          <a:stretch>
            <a:fillRect/>
          </a:stretch>
        </p:blipFill>
        <p:spPr>
          <a:xfrm>
            <a:off x="8799328" y="2168390"/>
            <a:ext cx="8229600" cy="7089910"/>
          </a:xfrm>
          <a:prstGeom prst="rect">
            <a:avLst/>
          </a:prstGeom>
        </p:spPr>
      </p:pic>
      <p:sp>
        <p:nvSpPr>
          <p:cNvPr id="4" name="TextBox 5"/>
          <p:cNvSpPr txBox="1"/>
          <p:nvPr/>
        </p:nvSpPr>
        <p:spPr>
          <a:xfrm>
            <a:off x="1403678" y="6370772"/>
            <a:ext cx="5981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 dirty="0" smtClean="0">
                <a:latin typeface="Arimo Bold"/>
              </a:rPr>
              <a:t>Data are saved and safe </a:t>
            </a:r>
            <a:endParaRPr lang="en-US" sz="6000" spc="120" dirty="0">
              <a:latin typeface="Arimo Bold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1098028" y="4076700"/>
            <a:ext cx="5966460" cy="923330"/>
          </a:xfrm>
          <a:prstGeom prst="rect">
            <a:avLst/>
          </a:prstGeom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 dirty="0" smtClean="0">
                <a:solidFill>
                  <a:srgbClr val="002060"/>
                </a:solidFill>
                <a:latin typeface="Arimo Bold"/>
              </a:rPr>
              <a:t>Database</a:t>
            </a:r>
            <a:endParaRPr lang="en-US" sz="6000" spc="120" dirty="0">
              <a:solidFill>
                <a:srgbClr val="002060"/>
              </a:solidFill>
              <a:latin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72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211" y="4063793"/>
            <a:ext cx="3017828" cy="30178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44485" y="4063793"/>
            <a:ext cx="3017828" cy="30178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3838" y="-134620"/>
            <a:ext cx="9753600" cy="1043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67685" y="-152400"/>
            <a:ext cx="9753600" cy="1043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36858">
            <a:off x="-2810568" y="5201997"/>
            <a:ext cx="6903996" cy="8074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356756">
            <a:off x="14559007" y="-5052704"/>
            <a:ext cx="8294321" cy="97009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3388" y="6836138"/>
            <a:ext cx="800387" cy="80038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27021" y="1900955"/>
            <a:ext cx="12033958" cy="6461033"/>
            <a:chOff x="0" y="-57150"/>
            <a:chExt cx="16045277" cy="8614710"/>
          </a:xfrm>
        </p:grpSpPr>
        <p:sp>
          <p:nvSpPr>
            <p:cNvPr id="7" name="TextBox 7"/>
            <p:cNvSpPr txBox="1"/>
            <p:nvPr/>
          </p:nvSpPr>
          <p:spPr>
            <a:xfrm>
              <a:off x="2311400" y="-57150"/>
              <a:ext cx="11422477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86861"/>
              <a:ext cx="16045277" cy="5054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10000">
                  <a:solidFill>
                    <a:srgbClr val="000000"/>
                  </a:solidFill>
                  <a:latin typeface="Arimo Bold"/>
                </a:rPr>
                <a:t>Cancer Medical Center Managment 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11400" y="7890711"/>
              <a:ext cx="1142247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3600" spc="112" dirty="0">
                  <a:solidFill>
                    <a:srgbClr val="5E17EB"/>
                  </a:solidFill>
                  <a:latin typeface="Arimo Bold"/>
                </a:rPr>
                <a:t>Presented by Hicham </a:t>
              </a:r>
              <a:r>
                <a:rPr lang="en-US" sz="3600" spc="112" dirty="0" err="1">
                  <a:solidFill>
                    <a:srgbClr val="5E17EB"/>
                  </a:solidFill>
                  <a:latin typeface="Arimo Bold"/>
                </a:rPr>
                <a:t>Baydoun</a:t>
              </a:r>
              <a:endParaRPr lang="en-US" sz="3600" spc="112" dirty="0">
                <a:solidFill>
                  <a:srgbClr val="5E17EB"/>
                </a:solidFill>
                <a:latin typeface="Arimo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160979" y="1855896"/>
            <a:ext cx="1297597" cy="129759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" y="593019"/>
            <a:ext cx="2907936" cy="1307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"/>
            <a:ext cx="8368705" cy="8368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77" r="38185"/>
          <a:stretch/>
        </p:blipFill>
        <p:spPr>
          <a:xfrm>
            <a:off x="5638800" y="8391565"/>
            <a:ext cx="4495800" cy="1277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76300"/>
            <a:ext cx="22098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6" y="6191511"/>
            <a:ext cx="22098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05" y="3517605"/>
            <a:ext cx="22098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6187967"/>
            <a:ext cx="220980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419" y="3543300"/>
            <a:ext cx="2209800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10287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9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49770">
            <a:off x="-601550" y="-81974"/>
            <a:ext cx="10030774" cy="1173189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534400" y="6972300"/>
            <a:ext cx="1265220" cy="126522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0" y="674517"/>
            <a:ext cx="8158522" cy="81585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86" y="6036365"/>
            <a:ext cx="3964730" cy="39647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01" y="668269"/>
            <a:ext cx="3671129" cy="3671129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6" y="3434366"/>
            <a:ext cx="3537934" cy="3537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9428" y="2095500"/>
            <a:ext cx="9261813" cy="1524001"/>
            <a:chOff x="0" y="-1710224"/>
            <a:chExt cx="12349084" cy="425963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0224"/>
              <a:ext cx="12349084" cy="1247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200"/>
                </a:lnSpc>
              </a:pPr>
              <a:r>
                <a:rPr lang="en-US" sz="6000" spc="120" dirty="0">
                  <a:solidFill>
                    <a:srgbClr val="FF1616"/>
                  </a:solidFill>
                  <a:latin typeface="Arimo Bold"/>
                </a:rPr>
                <a:t>Content Summary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1715"/>
              <a:ext cx="123490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049770">
            <a:off x="-3986687" y="-2391623"/>
            <a:ext cx="10030774" cy="1173189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84002" y="1028700"/>
            <a:ext cx="2103420" cy="210342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336602" y="4753778"/>
            <a:ext cx="1265220" cy="126522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1" name="TextBox 5"/>
          <p:cNvSpPr txBox="1"/>
          <p:nvPr/>
        </p:nvSpPr>
        <p:spPr>
          <a:xfrm>
            <a:off x="7569427" y="3863690"/>
            <a:ext cx="9261813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1)  The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Main Objective of the 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System</a:t>
            </a:r>
            <a:endParaRPr lang="en-US" sz="3600" spc="7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7569426" y="4556333"/>
            <a:ext cx="9261813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2)  Who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are the users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?</a:t>
            </a:r>
            <a:endParaRPr lang="en-US" sz="3600" spc="7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7580059" y="5248976"/>
            <a:ext cx="926181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3)  Discuss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about the 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users</a:t>
            </a:r>
            <a:endParaRPr lang="en-US" sz="3600" spc="7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7580059" y="5941619"/>
            <a:ext cx="926181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4)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What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are the advantages of the System 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    	and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why to use it?</a:t>
            </a:r>
          </a:p>
          <a:p>
            <a:pPr>
              <a:lnSpc>
                <a:spcPts val="5040"/>
              </a:lnSpc>
            </a:pPr>
            <a:endParaRPr lang="en-US" sz="3600" spc="7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7580059" y="7223325"/>
            <a:ext cx="926181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5)  Is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it </a:t>
            </a: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original?</a:t>
            </a:r>
            <a:endParaRPr lang="en-US" sz="3600" spc="72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7599552" y="7916665"/>
            <a:ext cx="9261813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72" dirty="0" smtClean="0">
                <a:solidFill>
                  <a:srgbClr val="000000"/>
                </a:solidFill>
                <a:latin typeface="Arimo"/>
              </a:rPr>
              <a:t>6)  Questions </a:t>
            </a:r>
            <a:r>
              <a:rPr lang="en-US" sz="3600" spc="72" dirty="0">
                <a:solidFill>
                  <a:srgbClr val="000000"/>
                </a:solidFill>
                <a:latin typeface="Arimo"/>
              </a:rPr>
              <a:t>and Suggestions</a:t>
            </a:r>
          </a:p>
        </p:txBody>
      </p:sp>
    </p:spTree>
    <p:extLst>
      <p:ext uri="{BB962C8B-B14F-4D97-AF65-F5344CB8AC3E}">
        <p14:creationId xmlns:p14="http://schemas.microsoft.com/office/powerpoint/2010/main" val="4074140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5029" y="4524240"/>
            <a:ext cx="1281708" cy="128170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28700" y="1827089"/>
            <a:ext cx="8115300" cy="4478922"/>
            <a:chOff x="0" y="0"/>
            <a:chExt cx="10820400" cy="597189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0820400" cy="1247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120" dirty="0">
                  <a:solidFill>
                    <a:srgbClr val="5E17EB"/>
                  </a:solidFill>
                  <a:latin typeface="Arimo Bold"/>
                </a:rPr>
                <a:t>The Main Objective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52165"/>
              <a:ext cx="108204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0146"/>
              <a:ext cx="10820400" cy="2571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spc="336" dirty="0">
                  <a:solidFill>
                    <a:srgbClr val="123282"/>
                  </a:solidFill>
                  <a:latin typeface="Arimo"/>
                </a:rPr>
                <a:t>It is simply to </a:t>
              </a:r>
              <a:r>
                <a:rPr lang="en-US" sz="4200" spc="336" dirty="0">
                  <a:solidFill>
                    <a:srgbClr val="123282"/>
                  </a:solidFill>
                  <a:latin typeface="Arimo Bold"/>
                </a:rPr>
                <a:t>HELP</a:t>
              </a:r>
              <a:r>
                <a:rPr lang="en-US" sz="4200" spc="336" dirty="0">
                  <a:solidFill>
                    <a:srgbClr val="123282"/>
                  </a:solidFill>
                  <a:latin typeface="Arimo"/>
                </a:rPr>
                <a:t> cancer patients in their treatment journey.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53943" y="1164781"/>
            <a:ext cx="8772625" cy="8324697"/>
            <a:chOff x="0" y="0"/>
            <a:chExt cx="2636520" cy="2501900"/>
          </a:xfrm>
        </p:grpSpPr>
        <p:sp>
          <p:nvSpPr>
            <p:cNvPr id="9" name="Freeform 9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21248" t="-19" r="-21236" b="-18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356756">
            <a:off x="14140839" y="-4310201"/>
            <a:ext cx="8294321" cy="970096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469784">
            <a:off x="-1983879" y="-2920715"/>
            <a:ext cx="5301091" cy="6200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750589">
            <a:off x="-2368757" y="-5669862"/>
            <a:ext cx="6794914" cy="7947268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93447" y="1444943"/>
            <a:ext cx="3725352" cy="3535137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19" r="-100276" b="-40592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02366" y="2244633"/>
            <a:ext cx="3725352" cy="3535137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29070" r="15" b="-2906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533948" y="1444943"/>
            <a:ext cx="3725352" cy="3535137"/>
            <a:chOff x="0" y="0"/>
            <a:chExt cx="2636520" cy="2501900"/>
          </a:xfrm>
        </p:grpSpPr>
        <p:sp>
          <p:nvSpPr>
            <p:cNvPr id="8" name="Freeform 8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3" t="-2681" r="15" b="-267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352682" y="641032"/>
            <a:ext cx="7582636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69"/>
              </a:lnSpc>
            </a:pPr>
            <a:r>
              <a:rPr lang="en-US" sz="5500" spc="99">
                <a:solidFill>
                  <a:srgbClr val="FFB930"/>
                </a:solidFill>
                <a:latin typeface="Aileron Regular Bold"/>
              </a:rPr>
              <a:t>Who are the Users?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503" y="5048250"/>
            <a:ext cx="233302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 dirty="0">
                <a:solidFill>
                  <a:srgbClr val="FFFFFF"/>
                </a:solidFill>
                <a:latin typeface="Arimo Bold"/>
              </a:rPr>
              <a:t>Patients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9971" y="5820011"/>
            <a:ext cx="228553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 dirty="0">
                <a:solidFill>
                  <a:srgbClr val="FFFFFF"/>
                </a:solidFill>
                <a:latin typeface="Arimo Bold"/>
              </a:rPr>
              <a:t>Doctors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70702" y="5048250"/>
            <a:ext cx="2851845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>
                <a:solidFill>
                  <a:srgbClr val="FFFFFF"/>
                </a:solidFill>
                <a:latin typeface="Arimo Bold"/>
              </a:rPr>
              <a:t>The Admin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21030" y="9355148"/>
            <a:ext cx="2863304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>
                <a:solidFill>
                  <a:srgbClr val="FFFFFF"/>
                </a:solidFill>
                <a:latin typeface="Arimo Bold"/>
              </a:rPr>
              <a:t>Volunteers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90006" y="5723163"/>
            <a:ext cx="3725352" cy="3535137"/>
            <a:chOff x="0" y="0"/>
            <a:chExt cx="2636520" cy="2501900"/>
          </a:xfrm>
        </p:grpSpPr>
        <p:sp>
          <p:nvSpPr>
            <p:cNvPr id="15" name="Freeform 15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21114" t="-19" r="-21102" b="-18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427719" y="5461635"/>
            <a:ext cx="3725352" cy="3535137"/>
            <a:chOff x="0" y="0"/>
            <a:chExt cx="2636520" cy="2501900"/>
          </a:xfrm>
        </p:grpSpPr>
        <p:sp>
          <p:nvSpPr>
            <p:cNvPr id="17" name="Freeform 1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7"/>
              <a:stretch>
                <a:fillRect l="-8582" t="-19" r="-108400" b="-18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814466" y="9037013"/>
            <a:ext cx="3156236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 dirty="0">
                <a:solidFill>
                  <a:srgbClr val="FFFFFF"/>
                </a:solidFill>
                <a:latin typeface="Arimo Bold"/>
              </a:rPr>
              <a:t>Supporters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193220">
            <a:off x="14633635" y="6703461"/>
            <a:ext cx="6794914" cy="7947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34734" y="6300941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F44A87"/>
                </a:solidFill>
                <a:latin typeface="Arimo Bold"/>
              </a:rPr>
              <a:t>Patients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5356" y="319345"/>
            <a:ext cx="6572644" cy="6237046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19" r="-100276" b="-4059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5760" y="420040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5760" y="3768889"/>
            <a:ext cx="3017828" cy="30178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5760" y="7228993"/>
            <a:ext cx="3017828" cy="301782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39238" y="4980622"/>
            <a:ext cx="95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288610" y="1283523"/>
            <a:ext cx="386479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Signup / Login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88610" y="4777922"/>
            <a:ext cx="2950519" cy="62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View Profile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84412" y="8092475"/>
            <a:ext cx="3055428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Find Doctors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846334" y="6416517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F44A87"/>
                </a:solidFill>
                <a:latin typeface="Arimo Bold"/>
              </a:rPr>
              <a:t>Patients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5356" y="319345"/>
            <a:ext cx="6572644" cy="6237046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19" r="-100276" b="-4059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1714" y="420040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11714" y="4008005"/>
            <a:ext cx="3017828" cy="301782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1714" y="7359492"/>
            <a:ext cx="3017828" cy="30178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85720" y="5559981"/>
            <a:ext cx="1465852" cy="146585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921030" y="9355148"/>
            <a:ext cx="2863304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84">
                <a:solidFill>
                  <a:srgbClr val="FFFFFF"/>
                </a:solidFill>
                <a:latin typeface="Arimo Bold"/>
              </a:rPr>
              <a:t>Volunteers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17509" y="1448128"/>
            <a:ext cx="4940968" cy="129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224"/>
              </a:lnSpc>
              <a:spcBef>
                <a:spcPct val="0"/>
              </a:spcBef>
              <a:defRPr sz="3731">
                <a:solidFill>
                  <a:srgbClr val="000000"/>
                </a:solidFill>
                <a:latin typeface="Open Sans Extra Bold"/>
              </a:defRPr>
            </a:lvl1pPr>
          </a:lstStyle>
          <a:p>
            <a:r>
              <a:rPr lang="en-US" dirty="0"/>
              <a:t>Make/ View/Cancel Appointments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7509" y="4914550"/>
            <a:ext cx="4392454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Download reports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17509" y="8222975"/>
            <a:ext cx="4183163" cy="64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Issue Complaints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57676" y="6527816"/>
            <a:ext cx="1068665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20">
                <a:solidFill>
                  <a:srgbClr val="5E17EB"/>
                </a:solidFill>
                <a:latin typeface="Arimo Bold"/>
              </a:rPr>
              <a:t>Doctors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5356" y="319345"/>
            <a:ext cx="6572644" cy="6237046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9070" r="15" b="-29069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5760" y="624978"/>
            <a:ext cx="3017828" cy="3017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5760" y="3768889"/>
            <a:ext cx="3017828" cy="301782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39238" y="4980622"/>
            <a:ext cx="952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769559" y="1753263"/>
            <a:ext cx="1902005" cy="623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224"/>
              </a:lnSpc>
              <a:spcBef>
                <a:spcPct val="0"/>
              </a:spcBef>
              <a:defRPr sz="3731">
                <a:solidFill>
                  <a:srgbClr val="000000"/>
                </a:solidFill>
                <a:latin typeface="Open Sans Extra Bold"/>
              </a:defRPr>
            </a:lvl1pPr>
          </a:lstStyle>
          <a:p>
            <a:r>
              <a:rPr lang="en-US" dirty="0"/>
              <a:t>Login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84008" y="4806496"/>
            <a:ext cx="295051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5224"/>
              </a:lnSpc>
              <a:spcBef>
                <a:spcPct val="0"/>
              </a:spcBef>
              <a:defRPr sz="3731">
                <a:solidFill>
                  <a:srgbClr val="000000"/>
                </a:solidFill>
                <a:latin typeface="Open Sans Extra Bold Bold"/>
              </a:defRPr>
            </a:lvl1pPr>
          </a:lstStyle>
          <a:p>
            <a:r>
              <a:rPr lang="en-US" dirty="0">
                <a:latin typeface="Open Sans Extra Bold"/>
              </a:rPr>
              <a:t>View</a:t>
            </a:r>
            <a:r>
              <a:rPr lang="en-US" dirty="0"/>
              <a:t> </a:t>
            </a:r>
            <a:r>
              <a:rPr lang="en-US" dirty="0">
                <a:latin typeface="Open Sans Extra Bold"/>
              </a:rPr>
              <a:t>Profile</a:t>
            </a: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5760" y="6912800"/>
            <a:ext cx="3017828" cy="3017828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3695252" y="7570029"/>
            <a:ext cx="596309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  <a:spcBef>
                <a:spcPct val="0"/>
              </a:spcBef>
            </a:pP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Upload / Modify/ View Diagnosis</a:t>
            </a:r>
            <a:r>
              <a:rPr lang="en-US" sz="3731" dirty="0" smtClean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731" dirty="0">
                <a:solidFill>
                  <a:srgbClr val="000000"/>
                </a:solidFill>
                <a:latin typeface="Open Sans Extra Bold"/>
              </a:rPr>
              <a:t>and Notes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183</Words>
  <Application>Microsoft Office PowerPoint</Application>
  <PresentationFormat>Custom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Arimo</vt:lpstr>
      <vt:lpstr>Open Sans Extra Bold Bold</vt:lpstr>
      <vt:lpstr>Arimo Bold</vt:lpstr>
      <vt:lpstr>Arial</vt:lpstr>
      <vt:lpstr>Open Sans Extra Bold</vt:lpstr>
      <vt:lpstr>Aileron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Pink Design Solutions Presentation</dc:title>
  <cp:lastModifiedBy>Hicham B</cp:lastModifiedBy>
  <cp:revision>30</cp:revision>
  <dcterms:created xsi:type="dcterms:W3CDTF">2006-08-16T00:00:00Z</dcterms:created>
  <dcterms:modified xsi:type="dcterms:W3CDTF">2020-02-27T08:56:19Z</dcterms:modified>
  <dc:identifier>DAD01kWRLnc</dc:identifier>
</cp:coreProperties>
</file>